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049" r:id="rId7"/>
    <p:sldId id="840" r:id="rId8"/>
    <p:sldId id="1135"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049"/>
            <p14:sldId id="840"/>
            <p14:sldId id="1135"/>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1771" autoAdjust="0"/>
  </p:normalViewPr>
  <p:slideViewPr>
    <p:cSldViewPr>
      <p:cViewPr varScale="1">
        <p:scale>
          <a:sx n="106" d="100"/>
          <a:sy n="106" d="100"/>
        </p:scale>
        <p:origin x="136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153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1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9.png"/><Relationship Id="rId5" Type="http://schemas.openxmlformats.org/officeDocument/2006/relationships/tags" Target="../tags/tag5.xml"/><Relationship Id="rId10" Type="http://schemas.openxmlformats.org/officeDocument/2006/relationships/image" Target="../media/image18.png"/><Relationship Id="rId4" Type="http://schemas.openxmlformats.org/officeDocument/2006/relationships/tags" Target="../tags/tag4.xml"/><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457200" y="1295400"/>
                <a:ext cx="5151936" cy="5105400"/>
              </a:xfrm>
            </p:spPr>
            <p:txBody>
              <a:bodyPr>
                <a:normAutofit fontScale="62500" lnSpcReduction="20000"/>
              </a:bodyPr>
              <a:lstStyle/>
              <a:p>
                <a:r>
                  <a:rPr lang="en-US" dirty="0"/>
                  <a:t>Agent initially has uniform random policy of going left or right. In one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(Fig shows only one state’s policy is changed, but it is possible that multiple states’ policies are changed.)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it is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a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 then its policy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457200" y="1295400"/>
                <a:ext cx="5151936" cy="5105400"/>
              </a:xfrm>
              <a:blipFill>
                <a:blip r:embed="rId3"/>
                <a:stretch>
                  <a:fillRect l="-1065" t="-1792" r="-22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known MDP,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All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initialized to </a:t>
                </a:r>
                <a14:m>
                  <m:oMath xmlns:m="http://schemas.openxmlformats.org/officeDocument/2006/math">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blipFill>
                <a:blip r:embed="rId3"/>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457200" y="1106214"/>
                <a:ext cx="8229600" cy="2286000"/>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457200" y="1106214"/>
                <a:ext cx="8229600" cy="2286000"/>
              </a:xfrm>
              <a:blipFill>
                <a:blip r:embed="rId4"/>
                <a:stretch>
                  <a:fillRect l="-444" t="-3733" b="-5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24539" y="3355428"/>
            <a:ext cx="6094922" cy="3421710"/>
          </a:xfrm>
          <a:prstGeom prst="rect">
            <a:avLst/>
          </a:prstGeom>
        </p:spPr>
      </p:pic>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7.875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e>
                    </m:d>
                    <m:r>
                      <a:rPr lang="en-US" b="0" i="1" smtClean="0">
                        <a:latin typeface="Cambria Math" panose="02040503050406030204" pitchFamily="18" charset="0"/>
                      </a:rPr>
                      <m:t>≈</m:t>
                    </m:r>
                    <m:r>
                      <a:rPr lang="en-US" i="1">
                        <a:solidFill>
                          <a:srgbClr val="C00000"/>
                        </a:solidFill>
                        <a:latin typeface="Cambria Math" panose="02040503050406030204" pitchFamily="18" charset="0"/>
                      </a:rPr>
                      <m:t>4.27</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a:bodyPr>
          <a:lstStyle/>
          <a:p>
            <a:pPr>
              <a:lnSpc>
                <a:spcPct val="80000"/>
              </a:lnSpc>
            </a:pPr>
            <a:endParaRPr lang="en-SE" dirty="0"/>
          </a:p>
        </p:txBody>
      </p:sp>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005980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705350" y="1832149"/>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205920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4"/>
                <a:ext cx="8229600" cy="4114796"/>
              </a:xfrm>
            </p:spPr>
            <p:txBody>
              <a:bodyPr>
                <a:normAutofit fontScale="70000" lnSpcReduction="20000"/>
              </a:bodyPr>
              <a:lstStyle/>
              <a:p>
                <a:r>
                  <a:rPr lang="en-US" dirty="0">
                    <a:latin typeface="Calibri" pitchFamily="34" charset="0"/>
                  </a:rPr>
                  <a:t>We want to compute expected age of a group of </a:t>
                </a:r>
                <a14:m>
                  <m:oMath xmlns:m="http://schemas.openxmlformats.org/officeDocument/2006/math">
                    <m:r>
                      <a:rPr lang="en-US" i="1">
                        <a:latin typeface="Cambria Math" panose="02040503050406030204" pitchFamily="18" charset="0"/>
                      </a:rPr>
                      <m:t>𝑀</m:t>
                    </m:r>
                  </m:oMath>
                </a14:m>
                <a:r>
                  <a:rPr lang="en-US" dirty="0">
                    <a:latin typeface="Calibri" pitchFamily="34" charset="0"/>
                  </a:rPr>
                  <a:t> students. We use random variable </a:t>
                </a:r>
                <a14:m>
                  <m:oMath xmlns:m="http://schemas.openxmlformats.org/officeDocument/2006/math">
                    <m:r>
                      <a:rPr lang="en-US" i="1" dirty="0">
                        <a:latin typeface="Cambria Math" panose="02040503050406030204" pitchFamily="18" charset="0"/>
                      </a:rPr>
                      <m:t>𝐴</m:t>
                    </m:r>
                  </m:oMath>
                </a14:m>
                <a:r>
                  <a:rPr lang="en-US" dirty="0">
                    <a:latin typeface="Calibri" pitchFamily="34" charset="0"/>
                  </a:rPr>
                  <a:t> to denote student age. If we know the group consists of two age groups, 20 and 22, with equal distribution </a:t>
                </a:r>
                <a14:m>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m:t>
                        </m:r>
                        <m:r>
                          <a:rPr lang="en-US" b="0" i="0" smtClean="0">
                            <a:latin typeface="Cambria Math" panose="02040503050406030204" pitchFamily="18" charset="0"/>
                          </a:rPr>
                          <m:t>=20</m:t>
                        </m:r>
                      </m:e>
                    </m:d>
                    <m:r>
                      <a:rPr lang="en-US" b="0" i="0"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5</m:t>
                    </m:r>
                    <m:r>
                      <a:rPr lang="en-US" b="0" i="0" smtClean="0">
                        <a:latin typeface="Cambria Math" panose="02040503050406030204" pitchFamily="18" charset="0"/>
                      </a:rPr>
                      <m:t>.</m:t>
                    </m:r>
                  </m:oMath>
                </a14:m>
                <a:r>
                  <a:rPr lang="en-US" dirty="0"/>
                  <a:t> We can then compute expectation of </a:t>
                </a:r>
                <a14:m>
                  <m:oMath xmlns:m="http://schemas.openxmlformats.org/officeDocument/2006/math">
                    <m:r>
                      <a:rPr lang="en-US" b="0" i="1" smtClean="0">
                        <a:latin typeface="Cambria Math" panose="02040503050406030204" pitchFamily="18" charset="0"/>
                      </a:rPr>
                      <m:t>𝐴</m:t>
                    </m:r>
                  </m:oMath>
                </a14:m>
                <a:r>
                  <a:rPr lang="en-US" dirty="0"/>
                  <a:t> as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𝑎</m:t>
                            </m:r>
                          </m:e>
                        </m:d>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nary>
                    <m:r>
                      <a:rPr lang="en-US" b="0" i="1" smtClean="0">
                        <a:latin typeface="Cambria Math" panose="02040503050406030204" pitchFamily="18" charset="0"/>
                      </a:rPr>
                      <m:t>.5⋅20+</m:t>
                    </m:r>
                    <m:r>
                      <a:rPr lang="en-US" i="1">
                        <a:latin typeface="Cambria Math" panose="02040503050406030204" pitchFamily="18" charset="0"/>
                      </a:rPr>
                      <m:t>.5⋅2</m:t>
                    </m:r>
                    <m:r>
                      <a:rPr lang="en-US" b="0" i="1" smtClean="0">
                        <a:latin typeface="Cambria Math" panose="02040503050406030204" pitchFamily="18" charset="0"/>
                      </a:rPr>
                      <m:t>2=21</m:t>
                    </m:r>
                  </m:oMath>
                </a14:m>
                <a:r>
                  <a:rPr lang="en-US" dirty="0"/>
                  <a:t>.</a:t>
                </a:r>
              </a:p>
              <a:p>
                <a14:m>
                  <m:oMath xmlns:m="http://schemas.openxmlformats.org/officeDocument/2006/math">
                    <m:r>
                      <m:rPr>
                        <m:nor/>
                      </m:rPr>
                      <a:rPr lang="en-US" dirty="0"/>
                      <m:t>Model</m:t>
                    </m:r>
                    <m:r>
                      <m:rPr>
                        <m:nor/>
                      </m:rPr>
                      <a:rPr lang="en-US" dirty="0"/>
                      <m:t>−</m:t>
                    </m:r>
                    <m:r>
                      <m:rPr>
                        <m:nor/>
                      </m:rPr>
                      <a:rPr lang="en-US" dirty="0"/>
                      <m:t>based</m:t>
                    </m:r>
                    <m:r>
                      <m:rPr>
                        <m:nor/>
                      </m:rPr>
                      <a:rPr lang="en-US" dirty="0"/>
                      <m:t>: </m:t>
                    </m:r>
                    <m:r>
                      <m:rPr>
                        <m:nor/>
                      </m:rPr>
                      <a:rPr lang="en-US" dirty="0"/>
                      <m:t>randomly</m:t>
                    </m:r>
                    <m:r>
                      <m:rPr>
                        <m:nor/>
                      </m:rPr>
                      <a:rPr lang="en-US" dirty="0"/>
                      <m:t> </m:t>
                    </m:r>
                    <m:r>
                      <m:rPr>
                        <m:nor/>
                      </m:rPr>
                      <a:rPr lang="en-US" dirty="0"/>
                      <m:t>sample</m:t>
                    </m:r>
                    <m:r>
                      <m:rPr>
                        <m:nor/>
                      </m:rPr>
                      <a:rPr lang="en-US" dirty="0"/>
                      <m:t> </m:t>
                    </m:r>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r>
                      <m:rPr>
                        <m:nor/>
                      </m:rPr>
                      <a:rPr lang="en-US" dirty="0"/>
                      <m:t> </m:t>
                    </m:r>
                    <m:r>
                      <m:rPr>
                        <m:nor/>
                      </m:rPr>
                      <a:rPr lang="en-US" dirty="0"/>
                      <m:t>students</m:t>
                    </m:r>
                    <m:r>
                      <m:rPr>
                        <m:nor/>
                      </m:rPr>
                      <a:rPr lang="en-US" dirty="0"/>
                      <m:t> </m:t>
                    </m:r>
                    <m:r>
                      <m:rPr>
                        <m:nor/>
                      </m:rPr>
                      <a:rPr lang="en-US" dirty="0"/>
                      <m:t>and</m:t>
                    </m:r>
                    <m:r>
                      <m:rPr>
                        <m:nor/>
                      </m:rPr>
                      <a:rPr lang="en-US" dirty="0"/>
                      <m:t> </m:t>
                    </m:r>
                    <m:r>
                      <m:rPr>
                        <m:nor/>
                      </m:rPr>
                      <a:rPr lang="en-US" dirty="0"/>
                      <m:t>asking</m:t>
                    </m:r>
                    <m:r>
                      <m:rPr>
                        <m:nor/>
                      </m:rPr>
                      <a:rPr lang="en-US" dirty="0"/>
                      <m:t> </m:t>
                    </m:r>
                    <m:r>
                      <m:rPr>
                        <m:nor/>
                      </m:rPr>
                      <a:rPr lang="en-US" dirty="0"/>
                      <m:t>for</m:t>
                    </m:r>
                    <m:r>
                      <m:rPr>
                        <m:nor/>
                      </m:rPr>
                      <a:rPr lang="en-US" dirty="0"/>
                      <m:t> </m:t>
                    </m:r>
                    <m:r>
                      <m:rPr>
                        <m:nor/>
                      </m:rPr>
                      <a:rPr lang="en-US" dirty="0"/>
                      <m:t>their</m:t>
                    </m:r>
                    <m:r>
                      <m:rPr>
                        <m:nor/>
                      </m:rPr>
                      <a:rPr lang="en-US" dirty="0"/>
                      <m:t> </m:t>
                    </m:r>
                    <m:r>
                      <m:rPr>
                        <m:nor/>
                      </m:rPr>
                      <a:rPr lang="en-US" dirty="0"/>
                      <m:t>ages</m:t>
                    </m:r>
                    <m:r>
                      <m:rPr>
                        <m:nor/>
                      </m:rPr>
                      <a:rPr lang="en-US" dirty="0"/>
                      <m:t>, </m:t>
                    </m:r>
                    <m:r>
                      <m:rPr>
                        <m:nor/>
                      </m:rPr>
                      <a:rPr lang="en-US" dirty="0"/>
                      <m:t>in</m:t>
                    </m:r>
                    <m:r>
                      <m:rPr>
                        <m:nor/>
                      </m:rPr>
                      <a:rPr lang="en-US" dirty="0"/>
                      <m:t> </m:t>
                    </m:r>
                    <m:r>
                      <m:rPr>
                        <m:nor/>
                      </m:rPr>
                      <a:rPr lang="en-US" dirty="0"/>
                      <m:t>order</m:t>
                    </m:r>
                    <m:r>
                      <m:rPr>
                        <m:nor/>
                      </m:rPr>
                      <a:rPr lang="en-US" dirty="0"/>
                      <m:t> </m:t>
                    </m:r>
                    <m:r>
                      <m:rPr>
                        <m:nor/>
                      </m:rPr>
                      <a:rPr lang="en-US" dirty="0"/>
                      <m:t>to</m:t>
                    </m:r>
                    <m:r>
                      <m:rPr>
                        <m:nor/>
                      </m:rPr>
                      <a:rPr lang="en-US" dirty="0"/>
                      <m:t> </m:t>
                    </m:r>
                    <m:r>
                      <m:rPr>
                        <m:nor/>
                      </m:rPr>
                      <a:rPr lang="en-US" dirty="0"/>
                      <m:t>build</m:t>
                    </m:r>
                    <m:r>
                      <m:rPr>
                        <m:nor/>
                      </m:rPr>
                      <a:rPr lang="en-US" dirty="0"/>
                      <m:t> </m:t>
                    </m:r>
                    <m:r>
                      <m:rPr>
                        <m:nor/>
                      </m:rPr>
                      <a:rPr lang="en-US" dirty="0"/>
                      <m:t>an</m:t>
                    </m:r>
                    <m:r>
                      <m:rPr>
                        <m:nor/>
                      </m:rPr>
                      <a:rPr lang="en-US" dirty="0"/>
                      <m:t> </m:t>
                    </m:r>
                    <m:r>
                      <m:rPr>
                        <m:nor/>
                      </m:rPr>
                      <a:rPr lang="en-US" dirty="0"/>
                      <m:t>estimated</m:t>
                    </m:r>
                    <m:r>
                      <m:rPr>
                        <m:nor/>
                      </m:rPr>
                      <a:rPr lang="en-US" dirty="0"/>
                      <m:t> </m:t>
                    </m:r>
                    <m:r>
                      <m:rPr>
                        <m:nor/>
                      </m:rPr>
                      <a:rPr lang="en-US" dirty="0"/>
                      <m:t>model</m:t>
                    </m:r>
                    <m:r>
                      <m:rPr>
                        <m:nor/>
                      </m:rPr>
                      <a:rPr lang="en-US" dirty="0"/>
                      <m:t> </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e.g., </a:t>
                </a:r>
                <a14:m>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=20</m:t>
                        </m:r>
                      </m:e>
                    </m:d>
                    <m:r>
                      <a:rPr lang="en-US">
                        <a:latin typeface="Cambria Math" panose="02040503050406030204" pitchFamily="18" charset="0"/>
                      </a:rPr>
                      <m:t>=</m:t>
                    </m:r>
                    <m:r>
                      <a:rPr lang="en-US" b="0" i="0" smtClean="0">
                        <a:latin typeface="Cambria Math" panose="02040503050406030204" pitchFamily="18" charset="0"/>
                      </a:rPr>
                      <m:t>.6, </m:t>
                    </m:r>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1" smtClean="0">
                        <a:latin typeface="Cambria Math" panose="02040503050406030204" pitchFamily="18" charset="0"/>
                      </a:rPr>
                      <m:t>4</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𝑎</m:t>
                            </m:r>
                          </m:e>
                        </m:d>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nary>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⋅20+.</m:t>
                    </m:r>
                    <m:r>
                      <a:rPr lang="en-US" b="0" i="1" smtClean="0">
                        <a:latin typeface="Cambria Math" panose="02040503050406030204" pitchFamily="18" charset="0"/>
                      </a:rPr>
                      <m:t>4</m:t>
                    </m:r>
                    <m:r>
                      <a:rPr lang="en-US" i="1">
                        <a:latin typeface="Cambria Math" panose="02040503050406030204" pitchFamily="18" charset="0"/>
                      </a:rPr>
                      <m:t>⋅22=2</m:t>
                    </m:r>
                    <m:r>
                      <a:rPr lang="en-US" b="0" i="1" smtClean="0">
                        <a:latin typeface="Cambria Math" panose="02040503050406030204" pitchFamily="18" charset="0"/>
                      </a:rPr>
                      <m:t>0.8</m:t>
                    </m:r>
                  </m:oMath>
                </a14:m>
                <a:endParaRPr lang="en-US" dirty="0"/>
              </a:p>
              <a:p>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 e.g., we sample 5 students with ages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20</m:t>
                        </m:r>
                      </m:e>
                    </m:d>
                  </m:oMath>
                </a14:m>
                <a:r>
                  <a:rPr lang="en-US" dirty="0"/>
                  <a:t>, then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e>
                    </m:nary>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d>
                      <m:dPr>
                        <m:ctrlPr>
                          <a:rPr lang="en-US" b="0" i="1" smtClean="0">
                            <a:latin typeface="Cambria Math" panose="02040503050406030204" pitchFamily="18" charset="0"/>
                          </a:rPr>
                        </m:ctrlPr>
                      </m:dPr>
                      <m:e>
                        <m:r>
                          <a:rPr lang="en-US" b="0" i="1" smtClean="0">
                            <a:latin typeface="Cambria Math" panose="02040503050406030204" pitchFamily="18" charset="0"/>
                          </a:rPr>
                          <m:t>20+20+22+22+20</m:t>
                        </m:r>
                      </m:e>
                    </m:d>
                    <m:r>
                      <a:rPr lang="en-US" b="0" i="1" smtClean="0">
                        <a:latin typeface="Cambria Math" panose="02040503050406030204" pitchFamily="18" charset="0"/>
                      </a:rPr>
                      <m:t>=20.8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4"/>
                <a:ext cx="8229600" cy="4114796"/>
              </a:xfrm>
              <a:blipFill>
                <a:blip r:embed="rId2"/>
                <a:stretch>
                  <a:fillRect l="-963" t="-2667"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810055" y="6427669"/>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962455"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930869" y="6439337"/>
            <a:ext cx="441146" cy="369332"/>
          </a:xfrm>
          <a:prstGeom prst="rect">
            <a:avLst/>
          </a:prstGeom>
          <a:noFill/>
        </p:spPr>
        <p:txBody>
          <a:bodyPr wrap="non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86200" y="5029200"/>
            <a:ext cx="646331" cy="369332"/>
          </a:xfrm>
          <a:prstGeom prst="rect">
            <a:avLst/>
          </a:prstGeom>
          <a:noFill/>
        </p:spPr>
        <p:txBody>
          <a:bodyPr wrap="non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76800"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800545" y="5029200"/>
            <a:ext cx="646331" cy="369332"/>
          </a:xfrm>
          <a:prstGeom prst="rect">
            <a:avLst/>
          </a:prstGeom>
          <a:noFill/>
        </p:spPr>
        <p:txBody>
          <a:bodyPr wrap="non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92627" y="6439337"/>
            <a:ext cx="441146" cy="369332"/>
          </a:xfrm>
          <a:prstGeom prst="rect">
            <a:avLst/>
          </a:prstGeom>
          <a:noFill/>
        </p:spPr>
        <p:txBody>
          <a:bodyPr wrap="non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5638800" y="6019800"/>
                <a:ext cx="2724528" cy="369332"/>
              </a:xfrm>
              <a:prstGeom prst="rect">
                <a:avLst/>
              </a:prstGeom>
              <a:noFill/>
            </p:spPr>
            <p:txBody>
              <a:bodyPr wrap="none" rtlCol="0">
                <a:spAutoFit/>
              </a:bodyPr>
              <a:lstStyle/>
              <a:p>
                <a:r>
                  <a:rPr lang="en-US" dirty="0"/>
                  <a:t>Ground truth model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638800" y="6019800"/>
                <a:ext cx="2724528" cy="369332"/>
              </a:xfrm>
              <a:prstGeom prst="rect">
                <a:avLst/>
              </a:prstGeom>
              <a:blipFill>
                <a:blip r:embed="rId3"/>
                <a:stretch>
                  <a:fillRect l="-1790" t="-10000" b="-25000"/>
                </a:stretch>
              </a:blipFill>
            </p:spPr>
            <p:txBody>
              <a:bodyPr/>
              <a:lstStyle/>
              <a:p>
                <a:r>
                  <a:rPr lang="en-SE">
                    <a:noFill/>
                  </a:rPr>
                  <a:t> </a:t>
                </a:r>
              </a:p>
            </p:txBody>
          </p:sp>
        </mc:Fallback>
      </mc:AlternateContent>
    </p:spTree>
    <p:extLst>
      <p:ext uri="{BB962C8B-B14F-4D97-AF65-F5344CB8AC3E}">
        <p14:creationId xmlns:p14="http://schemas.microsoft.com/office/powerpoint/2010/main" val="155690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4179</TotalTime>
  <Words>9337</Words>
  <Application>Microsoft Office PowerPoint</Application>
  <PresentationFormat>On-screen Show (4:3)</PresentationFormat>
  <Paragraphs>1028</Paragraphs>
  <Slides>86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273</cp:revision>
  <dcterms:created xsi:type="dcterms:W3CDTF">2020-05-13T19:01:03Z</dcterms:created>
  <dcterms:modified xsi:type="dcterms:W3CDTF">2021-05-02T10:28:15Z</dcterms:modified>
</cp:coreProperties>
</file>